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8" r:id="rId2"/>
    <p:sldId id="258" r:id="rId3"/>
    <p:sldId id="292" r:id="rId4"/>
    <p:sldId id="346" r:id="rId5"/>
    <p:sldId id="347" r:id="rId6"/>
    <p:sldId id="342" r:id="rId7"/>
    <p:sldId id="344" r:id="rId8"/>
    <p:sldId id="343" r:id="rId9"/>
    <p:sldId id="345" r:id="rId10"/>
    <p:sldId id="294" r:id="rId11"/>
    <p:sldId id="348" r:id="rId12"/>
    <p:sldId id="349" r:id="rId13"/>
    <p:sldId id="350" r:id="rId14"/>
    <p:sldId id="351" r:id="rId15"/>
    <p:sldId id="295" r:id="rId1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ÉSAR HERRAIZ FERNÁNDEZ" initials="CHF" lastIdx="1" clrIdx="0">
    <p:extLst>
      <p:ext uri="{19B8F6BF-5375-455C-9EA6-DF929625EA0E}">
        <p15:presenceInfo xmlns:p15="http://schemas.microsoft.com/office/powerpoint/2012/main" userId="S::Cesar.Herraiz@uclm.es::ac5b18d1-215d-4065-acb8-e1c9df3af5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D915"/>
    <a:srgbClr val="F4EDD4"/>
    <a:srgbClr val="73AED3"/>
    <a:srgbClr val="8BB7D5"/>
    <a:srgbClr val="009E47"/>
    <a:srgbClr val="DAFAE5"/>
    <a:srgbClr val="02E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5" autoAdjust="0"/>
    <p:restoredTop sz="94660"/>
  </p:normalViewPr>
  <p:slideViewPr>
    <p:cSldViewPr>
      <p:cViewPr varScale="1">
        <p:scale>
          <a:sx n="142" d="100"/>
          <a:sy n="142" d="100"/>
        </p:scale>
        <p:origin x="534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1T14:00:20.728" idx="1">
    <p:pos x="5760" y="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C89D1-8C4F-4050-89E3-34BEC3B65375}" type="datetimeFigureOut">
              <a:rPr lang="es-ES" smtClean="0"/>
              <a:t>17/03/2023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56F1-C372-48A6-B2C8-5D3822DA87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58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256F1-C372-48A6-B2C8-5D3822DA87B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592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66873-60B1-433D-97C5-CCB7F92A566D}" type="datetimeFigureOut">
              <a:rPr lang="es-ES" smtClean="0"/>
              <a:pPr/>
              <a:t>17/03/2023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74516-AFA5-4D7E-B060-6BCD2992E81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ngel.github.io/R-spatial/intro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eujournal.org/files/journals/1/books/JeanFrancoisMas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stratoarqueologia.es/web/wp-content/uploads/2014/02/GisLayers.png"/>
          <p:cNvPicPr>
            <a:picLocks noChangeAspect="1" noChangeArrowheads="1"/>
          </p:cNvPicPr>
          <p:nvPr/>
        </p:nvPicPr>
        <p:blipFill>
          <a:blip r:embed="rId2" cstate="print">
            <a:alphaModFix amt="7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ffectLst>
            <a:outerShdw dist="63500" sx="1000" sy="1000" algn="ctr" rotWithShape="0">
              <a:srgbClr val="000000"/>
            </a:outerShdw>
          </a:effectLst>
        </p:spPr>
      </p:pic>
      <p:sp>
        <p:nvSpPr>
          <p:cNvPr id="7" name="6 CuadroTexto"/>
          <p:cNvSpPr txBox="1"/>
          <p:nvPr/>
        </p:nvSpPr>
        <p:spPr>
          <a:xfrm>
            <a:off x="6227926" y="4303825"/>
            <a:ext cx="27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b="1" dirty="0"/>
              <a:t>César Herraiz – Marzo 2023</a:t>
            </a:r>
          </a:p>
          <a:p>
            <a:pPr algn="r"/>
            <a:r>
              <a:rPr lang="es-ES" b="1" dirty="0"/>
              <a:t>cesar.herraiz@uclm.es</a:t>
            </a: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6402" y="123478"/>
            <a:ext cx="8954684" cy="1296144"/>
          </a:xfr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_tradnl" sz="3300" b="1" dirty="0"/>
              <a:t>Curso avanzado de </a:t>
            </a:r>
            <a:r>
              <a:rPr lang="es-ES_tradnl" sz="3300" b="1" dirty="0">
                <a:solidFill>
                  <a:srgbClr val="FF0000"/>
                </a:solidFill>
              </a:rPr>
              <a:t>S</a:t>
            </a:r>
            <a:r>
              <a:rPr lang="es-ES_tradnl" sz="3300" b="1" dirty="0"/>
              <a:t>istemas de </a:t>
            </a:r>
            <a:r>
              <a:rPr lang="es-ES_tradnl" sz="3300" b="1" dirty="0">
                <a:solidFill>
                  <a:srgbClr val="FF0000"/>
                </a:solidFill>
              </a:rPr>
              <a:t>I</a:t>
            </a:r>
            <a:r>
              <a:rPr lang="es-ES_tradnl" sz="3300" b="1" dirty="0"/>
              <a:t>nformación </a:t>
            </a:r>
            <a:r>
              <a:rPr lang="es-ES_tradnl" sz="3300" b="1" dirty="0">
                <a:solidFill>
                  <a:srgbClr val="FF0000"/>
                </a:solidFill>
              </a:rPr>
              <a:t>G</a:t>
            </a:r>
            <a:r>
              <a:rPr lang="es-ES_tradnl" sz="3300" b="1" dirty="0"/>
              <a:t>eográfica: Introducción a </a:t>
            </a:r>
            <a:r>
              <a:rPr lang="es-ES_tradnl" sz="3300" b="1" dirty="0" err="1"/>
              <a:t>RStudio</a:t>
            </a:r>
            <a:r>
              <a:rPr lang="es-ES_tradnl" sz="3300" b="1" dirty="0"/>
              <a:t> como </a:t>
            </a:r>
            <a:r>
              <a:rPr lang="es-ES_tradnl" sz="3300" b="1" dirty="0">
                <a:solidFill>
                  <a:srgbClr val="FF0000"/>
                </a:solidFill>
              </a:rPr>
              <a:t>SIG</a:t>
            </a:r>
            <a:endParaRPr lang="es-ES" sz="3000" dirty="0">
              <a:solidFill>
                <a:srgbClr val="FF0000"/>
              </a:solidFill>
            </a:endParaRPr>
          </a:p>
        </p:txBody>
      </p:sp>
      <p:grpSp>
        <p:nvGrpSpPr>
          <p:cNvPr id="3" name="23 Grupo"/>
          <p:cNvGrpSpPr/>
          <p:nvPr/>
        </p:nvGrpSpPr>
        <p:grpSpPr>
          <a:xfrm>
            <a:off x="0" y="4273173"/>
            <a:ext cx="9144000" cy="856879"/>
            <a:chOff x="0" y="4273173"/>
            <a:chExt cx="9144000" cy="856879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463" t="67261" r="50627" b="11840"/>
            <a:stretch>
              <a:fillRect/>
            </a:stretch>
          </p:blipFill>
          <p:spPr bwMode="auto">
            <a:xfrm>
              <a:off x="6921" y="4273173"/>
              <a:ext cx="3272629" cy="839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10 Conector recto"/>
            <p:cNvCxnSpPr/>
            <p:nvPr/>
          </p:nvCxnSpPr>
          <p:spPr>
            <a:xfrm>
              <a:off x="0" y="5130052"/>
              <a:ext cx="914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8FDED8E-E7AF-4A52-8760-91069675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614" y="4303825"/>
            <a:ext cx="2802260" cy="5486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DB5B73-06A2-4249-BF9E-950CEF45D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73" b="94888" l="9937" r="91755">
                        <a14:foregroundMark x1="31290" y1="57188" x2="31290" y2="57188"/>
                        <a14:foregroundMark x1="19450" y1="29712" x2="19450" y2="29712"/>
                        <a14:foregroundMark x1="44186" y1="27476" x2="44186" y2="27476"/>
                        <a14:foregroundMark x1="48626" y1="37061" x2="48626" y2="37061"/>
                        <a14:foregroundMark x1="38478" y1="26198" x2="38478" y2="26198"/>
                        <a14:foregroundMark x1="37632" y1="26198" x2="37632" y2="26198"/>
                        <a14:foregroundMark x1="36152" y1="26198" x2="36152" y2="26198"/>
                        <a14:foregroundMark x1="55814" y1="25559" x2="55814" y2="25559"/>
                        <a14:foregroundMark x1="80550" y1="44409" x2="80550" y2="44409"/>
                        <a14:foregroundMark x1="82030" y1="54952" x2="82030" y2="54952"/>
                        <a14:foregroundMark x1="86469" y1="58147" x2="86469" y2="58147"/>
                        <a14:foregroundMark x1="91966" y1="55591" x2="91966" y2="55591"/>
                        <a14:foregroundMark x1="66808" y1="19489" x2="66808" y2="19489"/>
                        <a14:foregroundMark x1="64059" y1="4473" x2="64059" y2="4473"/>
                        <a14:foregroundMark x1="62579" y1="94888" x2="62579" y2="94888"/>
                        <a14:foregroundMark x1="35729" y1="91693" x2="35729" y2="91693"/>
                        <a14:foregroundMark x1="27907" y1="94569" x2="27907" y2="94569"/>
                        <a14:foregroundMark x1="29810" y1="4792" x2="29810" y2="4792"/>
                        <a14:foregroundMark x1="21987" y1="42173" x2="21987" y2="42173"/>
                        <a14:foregroundMark x1="57505" y1="11182" x2="57505" y2="11182"/>
                        <a14:backgroundMark x1="19662" y1="38339" x2="19662" y2="38339"/>
                        <a14:backgroundMark x1="21142" y1="35144" x2="21142" y2="35144"/>
                        <a14:backgroundMark x1="27696" y1="29712" x2="27696" y2="29712"/>
                        <a14:backgroundMark x1="27696" y1="29712" x2="27696" y2="29712"/>
                        <a14:backgroundMark x1="33615" y1="28435" x2="33615" y2="28435"/>
                        <a14:backgroundMark x1="35307" y1="29712" x2="35307" y2="29712"/>
                        <a14:backgroundMark x1="38266" y1="29712" x2="38266" y2="29712"/>
                        <a14:backgroundMark x1="40381" y1="30351" x2="40381" y2="30351"/>
                        <a14:backgroundMark x1="42283" y1="31310" x2="42283" y2="31310"/>
                        <a14:backgroundMark x1="44397" y1="33227" x2="44397" y2="33227"/>
                        <a14:backgroundMark x1="45666" y1="35463" x2="45666" y2="35463"/>
                        <a14:backgroundMark x1="46512" y1="46645" x2="46512" y2="46645"/>
                        <a14:backgroundMark x1="45032" y1="51438" x2="45032" y2="51438"/>
                        <a14:backgroundMark x1="41860" y1="54633" x2="41860" y2="54633"/>
                        <a14:backgroundMark x1="40803" y1="54952" x2="40803" y2="54952"/>
                        <a14:backgroundMark x1="32770" y1="58786" x2="32770" y2="58786"/>
                        <a14:backgroundMark x1="35095" y1="44409" x2="35095" y2="44409"/>
                        <a14:backgroundMark x1="26427" y1="74121" x2="26427" y2="74121"/>
                        <a14:backgroundMark x1="43340" y1="73482" x2="43340" y2="73482"/>
                        <a14:backgroundMark x1="50529" y1="52077" x2="50529" y2="52077"/>
                        <a14:backgroundMark x1="45877" y1="58147" x2="45877" y2="58147"/>
                        <a14:backgroundMark x1="78013" y1="36741" x2="78013" y2="36741"/>
                        <a14:backgroundMark x1="77378" y1="35463" x2="77378" y2="35463"/>
                        <a14:backgroundMark x1="71036" y1="27796" x2="71036" y2="27796"/>
                        <a14:backgroundMark x1="65116" y1="38019" x2="65116" y2="38019"/>
                        <a14:backgroundMark x1="65328" y1="35783" x2="65328" y2="35783"/>
                        <a14:backgroundMark x1="63848" y1="41534" x2="63848" y2="41534"/>
                        <a14:backgroundMark x1="68076" y1="51757" x2="68076" y2="51757"/>
                        <a14:backgroundMark x1="69133" y1="50479" x2="69133" y2="50479"/>
                        <a14:backgroundMark x1="69133" y1="52077" x2="69133" y2="52077"/>
                        <a14:backgroundMark x1="64059" y1="60703" x2="64059" y2="60703"/>
                        <a14:backgroundMark x1="65328" y1="63259" x2="65328" y2="63259"/>
                        <a14:backgroundMark x1="64905" y1="65176" x2="64905" y2="65176"/>
                        <a14:backgroundMark x1="75476" y1="68051" x2="75476" y2="68051"/>
                        <a14:backgroundMark x1="77378" y1="65815" x2="77378" y2="65815"/>
                        <a14:backgroundMark x1="78224" y1="65176" x2="78224" y2="65176"/>
                        <a14:backgroundMark x1="73784" y1="69968" x2="73784" y2="69968"/>
                        <a14:backgroundMark x1="68922" y1="49201" x2="68922" y2="49201"/>
                        <a14:backgroundMark x1="69767" y1="47604" x2="69767" y2="47604"/>
                        <a14:backgroundMark x1="67230" y1="52396" x2="67230" y2="52396"/>
                        <a14:backgroundMark x1="69556" y1="53994" x2="69556" y2="53994"/>
                        <a14:backgroundMark x1="69556" y1="46645" x2="69556" y2="46645"/>
                        <a14:backgroundMark x1="78647" y1="39297" x2="78647" y2="39297"/>
                        <a14:backgroundMark x1="78647" y1="42173" x2="78647" y2="42173"/>
                        <a14:backgroundMark x1="76321" y1="34824" x2="76321" y2="34824"/>
                        <a14:backgroundMark x1="79070" y1="34505" x2="79070" y2="34505"/>
                        <a14:backgroundMark x1="61734" y1="51438" x2="61734" y2="51438"/>
                        <a14:backgroundMark x1="65751" y1="53035" x2="65751" y2="53035"/>
                        <a14:backgroundMark x1="69556" y1="46006" x2="69556" y2="46006"/>
                        <a14:backgroundMark x1="67230" y1="71246" x2="67230" y2="71246"/>
                        <a14:backgroundMark x1="55180" y1="63259" x2="55180" y2="63259"/>
                        <a14:backgroundMark x1="52643" y1="55911" x2="52643" y2="55911"/>
                        <a14:backgroundMark x1="41438" y1="73802" x2="41438" y2="73802"/>
                        <a14:backgroundMark x1="44609" y1="73482" x2="44609" y2="73482"/>
                        <a14:backgroundMark x1="46512" y1="67093" x2="46512" y2="67093"/>
                        <a14:backgroundMark x1="66808" y1="59425" x2="66808" y2="59425"/>
                        <a14:backgroundMark x1="66808" y1="59425" x2="66808" y2="59425"/>
                        <a14:backgroundMark x1="65751" y1="55911" x2="65751" y2="55911"/>
                        <a14:backgroundMark x1="63636" y1="64856" x2="63636" y2="64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3728" y="1206400"/>
            <a:ext cx="4608512" cy="30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3005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07504" y="510528"/>
            <a:ext cx="9143999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s-ES" sz="3800" b="1" dirty="0"/>
              <a:t>Ventajas “</a:t>
            </a:r>
            <a:r>
              <a:rPr lang="es-ES" sz="3800" b="1" dirty="0" err="1"/>
              <a:t>sf</a:t>
            </a:r>
            <a:r>
              <a:rPr lang="es-ES" sz="3800" b="1" dirty="0"/>
              <a:t>” vs paquete “</a:t>
            </a:r>
            <a:r>
              <a:rPr lang="es-ES" sz="3800" b="1" dirty="0" err="1"/>
              <a:t>sp</a:t>
            </a:r>
            <a:r>
              <a:rPr lang="es-ES" sz="3800" b="1" dirty="0"/>
              <a:t>”</a:t>
            </a:r>
            <a:endParaRPr lang="es-ES" sz="38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99589" y="1768046"/>
            <a:ext cx="7278511" cy="283154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“</a:t>
            </a:r>
            <a:r>
              <a:rPr lang="es-ES" sz="1600" dirty="0" err="1"/>
              <a:t>sf</a:t>
            </a:r>
            <a:r>
              <a:rPr lang="es-ES" sz="1600" dirty="0"/>
              <a:t>” proporciona una interfaz casi directa para las funciones GDAL y GEOS C ++.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La lectura y escritura de datos son rápidas.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Más rápido computacionalmente.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Los nombres de las funciones de </a:t>
            </a:r>
            <a:r>
              <a:rPr lang="es-ES" sz="1600" dirty="0" err="1"/>
              <a:t>sf</a:t>
            </a:r>
            <a:r>
              <a:rPr lang="es-ES" sz="1600" dirty="0"/>
              <a:t> son relativamente consistentes e intuitivos (todos comienzan con </a:t>
            </a:r>
            <a:r>
              <a:rPr lang="es-ES" sz="1600" dirty="0" err="1"/>
              <a:t>st</a:t>
            </a:r>
            <a:r>
              <a:rPr lang="es-ES" sz="1600" dirty="0"/>
              <a:t>_).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Los objetos </a:t>
            </a:r>
            <a:r>
              <a:rPr lang="es-ES" sz="1600" dirty="0" err="1"/>
              <a:t>sf</a:t>
            </a:r>
            <a:r>
              <a:rPr lang="es-ES" sz="1600" dirty="0"/>
              <a:t> pueden procesarse de la misma forma que tablas </a:t>
            </a:r>
            <a:r>
              <a:rPr lang="es-ES" sz="1600" dirty="0" err="1"/>
              <a:t>dataframe</a:t>
            </a:r>
            <a:r>
              <a:rPr lang="es-ES" sz="1600" dirty="0"/>
              <a:t> en la mayoría de las operaciones.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s-ES" sz="1600" dirty="0"/>
              <a:t>Las funciones de </a:t>
            </a:r>
            <a:r>
              <a:rPr lang="es-ES" sz="1600" dirty="0" err="1"/>
              <a:t>sf</a:t>
            </a:r>
            <a:r>
              <a:rPr lang="es-ES" sz="1600" dirty="0"/>
              <a:t> funcionan bien con la colección </a:t>
            </a:r>
            <a:r>
              <a:rPr lang="es-ES" sz="1600" dirty="0" err="1"/>
              <a:t>tidyverse</a:t>
            </a:r>
            <a:r>
              <a:rPr lang="es-ES" sz="1600" dirty="0"/>
              <a:t> de paquetes de R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611559" y="1563638"/>
            <a:ext cx="7854575" cy="32403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7662350" y="34702"/>
            <a:ext cx="1031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“</a:t>
            </a:r>
            <a:r>
              <a:rPr lang="es-ES" sz="1400" b="1" dirty="0" err="1">
                <a:solidFill>
                  <a:srgbClr val="C00000"/>
                </a:solidFill>
              </a:rPr>
              <a:t>sf</a:t>
            </a:r>
            <a:r>
              <a:rPr lang="es-ES" sz="1400" b="1" dirty="0">
                <a:solidFill>
                  <a:srgbClr val="C00000"/>
                </a:solidFill>
              </a:rPr>
              <a:t>” vs “</a:t>
            </a:r>
            <a:r>
              <a:rPr lang="es-ES" sz="1400" b="1" dirty="0" err="1">
                <a:solidFill>
                  <a:srgbClr val="C00000"/>
                </a:solidFill>
              </a:rPr>
              <a:t>sp</a:t>
            </a:r>
            <a:r>
              <a:rPr lang="es-ES" sz="1400" b="1" dirty="0">
                <a:solidFill>
                  <a:srgbClr val="C00000"/>
                </a:solidFill>
              </a:rPr>
              <a:t>”</a:t>
            </a:r>
            <a:endParaRPr lang="es-ES" sz="1400" b="1" dirty="0"/>
          </a:p>
        </p:txBody>
      </p:sp>
      <p:pic>
        <p:nvPicPr>
          <p:cNvPr id="15" name="Picture 2" descr="http://www.protectora.org.ar/wp-content/2012/08/dedos-a-favor-y-en-contra-380x28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1226"/>
          <a:stretch>
            <a:fillRect/>
          </a:stretch>
        </p:blipFill>
        <p:spPr bwMode="auto">
          <a:xfrm>
            <a:off x="1" y="523283"/>
            <a:ext cx="1041293" cy="1584000"/>
          </a:xfrm>
          <a:prstGeom prst="rect">
            <a:avLst/>
          </a:prstGeom>
          <a:noFill/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EBFB7174-06E0-4A31-BB7E-98EC4E63D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1220319"/>
            <a:ext cx="2070717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s-ES" sz="1600" dirty="0"/>
              <a:t>Lovelace et al. (2018)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D96A44C-B4A3-5123-2E06-2D2F6E58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9" y="1755659"/>
            <a:ext cx="2448272" cy="1632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92BFDC-8345-74F7-7EA2-D7E37F00F1E7}"/>
              </a:ext>
            </a:extLst>
          </p:cNvPr>
          <p:cNvSpPr txBox="1"/>
          <p:nvPr/>
        </p:nvSpPr>
        <p:spPr>
          <a:xfrm>
            <a:off x="1013029" y="105958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Capa de puntos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CBE92E-3D1B-942B-C142-C33F96954641}"/>
              </a:ext>
            </a:extLst>
          </p:cNvPr>
          <p:cNvSpPr txBox="1"/>
          <p:nvPr/>
        </p:nvSpPr>
        <p:spPr>
          <a:xfrm>
            <a:off x="288039" y="3651870"/>
            <a:ext cx="3898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TB status de explotaciones ganaderas</a:t>
            </a:r>
          </a:p>
          <a:p>
            <a:pPr algn="ctr"/>
            <a:r>
              <a:rPr lang="es-ES" b="1" dirty="0"/>
              <a:t>Localizaciones de cabra montés</a:t>
            </a:r>
          </a:p>
        </p:txBody>
      </p:sp>
      <p:sp>
        <p:nvSpPr>
          <p:cNvPr id="16" name="10 Rectángulo">
            <a:extLst>
              <a:ext uri="{FF2B5EF4-FFF2-40B4-BE49-F238E27FC236}">
                <a16:creationId xmlns:a16="http://schemas.microsoft.com/office/drawing/2014/main" id="{AB76CD6B-8367-439E-6C84-75E6F813206C}"/>
              </a:ext>
            </a:extLst>
          </p:cNvPr>
          <p:cNvSpPr/>
          <p:nvPr/>
        </p:nvSpPr>
        <p:spPr>
          <a:xfrm>
            <a:off x="7336879" y="0"/>
            <a:ext cx="1702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Ejemplo en </a:t>
            </a:r>
            <a:r>
              <a:rPr lang="es-ES" sz="1400" b="1" dirty="0" err="1">
                <a:solidFill>
                  <a:srgbClr val="C00000"/>
                </a:solidFill>
              </a:rPr>
              <a:t>RStudio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6892213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D96A44C-B4A3-5123-2E06-2D2F6E58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9" y="1755659"/>
            <a:ext cx="2448272" cy="1632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92BFDC-8345-74F7-7EA2-D7E37F00F1E7}"/>
              </a:ext>
            </a:extLst>
          </p:cNvPr>
          <p:cNvSpPr txBox="1"/>
          <p:nvPr/>
        </p:nvSpPr>
        <p:spPr>
          <a:xfrm>
            <a:off x="1013029" y="105958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Capa de puntos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CBE92E-3D1B-942B-C142-C33F96954641}"/>
              </a:ext>
            </a:extLst>
          </p:cNvPr>
          <p:cNvSpPr txBox="1"/>
          <p:nvPr/>
        </p:nvSpPr>
        <p:spPr>
          <a:xfrm>
            <a:off x="288039" y="3651870"/>
            <a:ext cx="3898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TB status de explotaciones ganaderas</a:t>
            </a:r>
          </a:p>
          <a:p>
            <a:pPr algn="ctr"/>
            <a:r>
              <a:rPr lang="es-ES" b="1" dirty="0"/>
              <a:t>Localizaciones de cabra montés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99E9E2-7276-F754-F692-E56FF1A1F60C}"/>
              </a:ext>
            </a:extLst>
          </p:cNvPr>
          <p:cNvSpPr txBox="1"/>
          <p:nvPr/>
        </p:nvSpPr>
        <p:spPr>
          <a:xfrm>
            <a:off x="7072114" y="719633"/>
            <a:ext cx="2042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Variables bioclimáticas (temperaturas, altitud, precipitación, etc.)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BBFC83-A5B5-49E7-F268-FBA890CF0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94" y="632964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1257F11-C93B-BB5A-BD3E-E3309DBCF98D}"/>
              </a:ext>
            </a:extLst>
          </p:cNvPr>
          <p:cNvSpPr txBox="1"/>
          <p:nvPr/>
        </p:nvSpPr>
        <p:spPr>
          <a:xfrm>
            <a:off x="5230405" y="5861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sp>
        <p:nvSpPr>
          <p:cNvPr id="12" name="10 Rectángulo">
            <a:extLst>
              <a:ext uri="{FF2B5EF4-FFF2-40B4-BE49-F238E27FC236}">
                <a16:creationId xmlns:a16="http://schemas.microsoft.com/office/drawing/2014/main" id="{2467CB83-68A7-4F99-3E6A-F65932312D48}"/>
              </a:ext>
            </a:extLst>
          </p:cNvPr>
          <p:cNvSpPr/>
          <p:nvPr/>
        </p:nvSpPr>
        <p:spPr>
          <a:xfrm>
            <a:off x="7336879" y="0"/>
            <a:ext cx="1702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Ejemplo en </a:t>
            </a:r>
            <a:r>
              <a:rPr lang="es-ES" sz="1400" b="1" dirty="0" err="1">
                <a:solidFill>
                  <a:srgbClr val="C00000"/>
                </a:solidFill>
              </a:rPr>
              <a:t>RStudio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82171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D96A44C-B4A3-5123-2E06-2D2F6E58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9" y="1755659"/>
            <a:ext cx="2448272" cy="1632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92BFDC-8345-74F7-7EA2-D7E37F00F1E7}"/>
              </a:ext>
            </a:extLst>
          </p:cNvPr>
          <p:cNvSpPr txBox="1"/>
          <p:nvPr/>
        </p:nvSpPr>
        <p:spPr>
          <a:xfrm>
            <a:off x="1013029" y="105958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Capa de puntos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CBE92E-3D1B-942B-C142-C33F96954641}"/>
              </a:ext>
            </a:extLst>
          </p:cNvPr>
          <p:cNvSpPr txBox="1"/>
          <p:nvPr/>
        </p:nvSpPr>
        <p:spPr>
          <a:xfrm>
            <a:off x="288039" y="3651870"/>
            <a:ext cx="3898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TB status de explotaciones ganaderas</a:t>
            </a:r>
          </a:p>
          <a:p>
            <a:pPr algn="ctr"/>
            <a:r>
              <a:rPr lang="es-ES" b="1" dirty="0"/>
              <a:t>Localizaciones de cabra montés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99E9E2-7276-F754-F692-E56FF1A1F60C}"/>
              </a:ext>
            </a:extLst>
          </p:cNvPr>
          <p:cNvSpPr txBox="1"/>
          <p:nvPr/>
        </p:nvSpPr>
        <p:spPr>
          <a:xfrm>
            <a:off x="7072114" y="719633"/>
            <a:ext cx="2042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Variables bioclimáticas (temperaturas, altitud, precipitación, etc.)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1E118AE-CB76-6EB4-BA9B-C9FE0D662EAF}"/>
              </a:ext>
            </a:extLst>
          </p:cNvPr>
          <p:cNvSpPr txBox="1"/>
          <p:nvPr/>
        </p:nvSpPr>
        <p:spPr>
          <a:xfrm>
            <a:off x="7012043" y="3431814"/>
            <a:ext cx="2957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9E47"/>
                </a:solidFill>
              </a:rPr>
              <a:t>Comarcas ganaderas</a:t>
            </a:r>
          </a:p>
          <a:p>
            <a:r>
              <a:rPr lang="es-ES" b="1" dirty="0">
                <a:solidFill>
                  <a:srgbClr val="009E47"/>
                </a:solidFill>
              </a:rPr>
              <a:t>Tipo de vegetación</a:t>
            </a:r>
          </a:p>
          <a:p>
            <a:r>
              <a:rPr lang="es-ES" b="1" dirty="0">
                <a:solidFill>
                  <a:srgbClr val="009E47"/>
                </a:solidFill>
              </a:rPr>
              <a:t>Usos del suelo</a:t>
            </a:r>
            <a:endParaRPr lang="es-ES" sz="1200" b="1" dirty="0">
              <a:solidFill>
                <a:srgbClr val="009E47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BBCB2C-3AA9-AF05-5629-13F861F3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13" y="3120244"/>
            <a:ext cx="2667108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54E3C6-F4A5-DD0A-D0D5-CD961920F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994" y="632964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5EAE69-20D7-93F1-F834-B2A8B927B527}"/>
              </a:ext>
            </a:extLst>
          </p:cNvPr>
          <p:cNvSpPr txBox="1"/>
          <p:nvPr/>
        </p:nvSpPr>
        <p:spPr>
          <a:xfrm>
            <a:off x="4978377" y="254589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9E47"/>
                </a:solidFill>
              </a:rPr>
              <a:t>Vectorial</a:t>
            </a:r>
            <a:endParaRPr lang="es-ES" b="1" dirty="0">
              <a:solidFill>
                <a:srgbClr val="009E47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585772-1E14-1423-56F2-8EECDD9C6E09}"/>
              </a:ext>
            </a:extLst>
          </p:cNvPr>
          <p:cNvSpPr txBox="1"/>
          <p:nvPr/>
        </p:nvSpPr>
        <p:spPr>
          <a:xfrm>
            <a:off x="5230405" y="5861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sp>
        <p:nvSpPr>
          <p:cNvPr id="12" name="10 Rectángulo">
            <a:extLst>
              <a:ext uri="{FF2B5EF4-FFF2-40B4-BE49-F238E27FC236}">
                <a16:creationId xmlns:a16="http://schemas.microsoft.com/office/drawing/2014/main" id="{A839A338-2F8B-4DC5-6C5E-E8ED679E399F}"/>
              </a:ext>
            </a:extLst>
          </p:cNvPr>
          <p:cNvSpPr/>
          <p:nvPr/>
        </p:nvSpPr>
        <p:spPr>
          <a:xfrm>
            <a:off x="7336879" y="0"/>
            <a:ext cx="1702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Ejemplo en </a:t>
            </a:r>
            <a:r>
              <a:rPr lang="es-ES" sz="1400" b="1" dirty="0" err="1">
                <a:solidFill>
                  <a:srgbClr val="C00000"/>
                </a:solidFill>
              </a:rPr>
              <a:t>RStudio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65740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FD601A-3DA8-421E-BD96-6CE20799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13" y="3120244"/>
            <a:ext cx="2667108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3661F-407D-4785-8364-1D192CA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94" y="632964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7544FF-2EFF-4BA2-B1F4-ACC07AD3E985}"/>
              </a:ext>
            </a:extLst>
          </p:cNvPr>
          <p:cNvSpPr txBox="1"/>
          <p:nvPr/>
        </p:nvSpPr>
        <p:spPr>
          <a:xfrm>
            <a:off x="4978377" y="254589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9E47"/>
                </a:solidFill>
              </a:rPr>
              <a:t>Vectorial</a:t>
            </a:r>
            <a:endParaRPr lang="es-ES" b="1" dirty="0">
              <a:solidFill>
                <a:srgbClr val="009E47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D70023-87CF-48FA-A8DB-2945482F9BAB}"/>
              </a:ext>
            </a:extLst>
          </p:cNvPr>
          <p:cNvSpPr txBox="1"/>
          <p:nvPr/>
        </p:nvSpPr>
        <p:spPr>
          <a:xfrm>
            <a:off x="5230405" y="5861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96A44C-B4A3-5123-2E06-2D2F6E58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29" y="1755659"/>
            <a:ext cx="2448272" cy="16321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92BFDC-8345-74F7-7EA2-D7E37F00F1E7}"/>
              </a:ext>
            </a:extLst>
          </p:cNvPr>
          <p:cNvSpPr txBox="1"/>
          <p:nvPr/>
        </p:nvSpPr>
        <p:spPr>
          <a:xfrm>
            <a:off x="1013029" y="1059582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Capa de puntos</a:t>
            </a:r>
            <a:endParaRPr lang="es-ES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CCBE92E-3D1B-942B-C142-C33F96954641}"/>
              </a:ext>
            </a:extLst>
          </p:cNvPr>
          <p:cNvSpPr txBox="1"/>
          <p:nvPr/>
        </p:nvSpPr>
        <p:spPr>
          <a:xfrm>
            <a:off x="288039" y="3651870"/>
            <a:ext cx="3898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TB status de explotaciones ganaderas</a:t>
            </a:r>
          </a:p>
          <a:p>
            <a:pPr algn="ctr"/>
            <a:r>
              <a:rPr lang="es-ES" b="1" dirty="0"/>
              <a:t>Localizaciones de cabra montés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99E9E2-7276-F754-F692-E56FF1A1F60C}"/>
              </a:ext>
            </a:extLst>
          </p:cNvPr>
          <p:cNvSpPr txBox="1"/>
          <p:nvPr/>
        </p:nvSpPr>
        <p:spPr>
          <a:xfrm>
            <a:off x="7072114" y="719633"/>
            <a:ext cx="2042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Variables bioclimáticas (temperaturas, altitud, precipitación, etc.)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1E118AE-CB76-6EB4-BA9B-C9FE0D662EAF}"/>
              </a:ext>
            </a:extLst>
          </p:cNvPr>
          <p:cNvSpPr txBox="1"/>
          <p:nvPr/>
        </p:nvSpPr>
        <p:spPr>
          <a:xfrm>
            <a:off x="7012043" y="3431814"/>
            <a:ext cx="2957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9E47"/>
                </a:solidFill>
              </a:rPr>
              <a:t>Comarcas ganaderas</a:t>
            </a:r>
          </a:p>
          <a:p>
            <a:r>
              <a:rPr lang="es-ES" b="1" dirty="0">
                <a:solidFill>
                  <a:srgbClr val="009E47"/>
                </a:solidFill>
              </a:rPr>
              <a:t>Tipo de vegetación</a:t>
            </a:r>
          </a:p>
          <a:p>
            <a:r>
              <a:rPr lang="es-ES" b="1" dirty="0">
                <a:solidFill>
                  <a:srgbClr val="009E47"/>
                </a:solidFill>
              </a:rPr>
              <a:t>Usos del suelo</a:t>
            </a:r>
            <a:endParaRPr lang="es-ES" sz="1200" b="1" dirty="0">
              <a:solidFill>
                <a:srgbClr val="009E47"/>
              </a:solidFill>
            </a:endParaRP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C6E3A2EC-CF0F-9BAD-E478-5FD8D32FBC9F}"/>
              </a:ext>
            </a:extLst>
          </p:cNvPr>
          <p:cNvSpPr/>
          <p:nvPr/>
        </p:nvSpPr>
        <p:spPr>
          <a:xfrm rot="19454459">
            <a:off x="3554432" y="1327705"/>
            <a:ext cx="697498" cy="670152"/>
          </a:xfrm>
          <a:prstGeom prst="leftArrow">
            <a:avLst>
              <a:gd name="adj1" fmla="val 22376"/>
              <a:gd name="adj2" fmla="val 473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la izquierda 9">
            <a:extLst>
              <a:ext uri="{FF2B5EF4-FFF2-40B4-BE49-F238E27FC236}">
                <a16:creationId xmlns:a16="http://schemas.microsoft.com/office/drawing/2014/main" id="{08CC5C29-684C-132B-612D-352C26585EA2}"/>
              </a:ext>
            </a:extLst>
          </p:cNvPr>
          <p:cNvSpPr/>
          <p:nvPr/>
        </p:nvSpPr>
        <p:spPr>
          <a:xfrm rot="2290745">
            <a:off x="3493579" y="2972198"/>
            <a:ext cx="697498" cy="670152"/>
          </a:xfrm>
          <a:prstGeom prst="leftArrow">
            <a:avLst>
              <a:gd name="adj1" fmla="val 22376"/>
              <a:gd name="adj2" fmla="val 47353"/>
            </a:avLst>
          </a:prstGeom>
          <a:solidFill>
            <a:srgbClr val="15D915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0 Rectángulo">
            <a:extLst>
              <a:ext uri="{FF2B5EF4-FFF2-40B4-BE49-F238E27FC236}">
                <a16:creationId xmlns:a16="http://schemas.microsoft.com/office/drawing/2014/main" id="{A4431399-158D-EFC9-C429-AF42C8529F32}"/>
              </a:ext>
            </a:extLst>
          </p:cNvPr>
          <p:cNvSpPr/>
          <p:nvPr/>
        </p:nvSpPr>
        <p:spPr>
          <a:xfrm>
            <a:off x="7336879" y="0"/>
            <a:ext cx="1702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Ejemplo en </a:t>
            </a:r>
            <a:r>
              <a:rPr lang="es-ES" sz="1400" b="1" dirty="0" err="1">
                <a:solidFill>
                  <a:srgbClr val="C00000"/>
                </a:solidFill>
              </a:rPr>
              <a:t>RStudio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268891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7336879" y="0"/>
            <a:ext cx="1702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Ejemplo en </a:t>
            </a:r>
            <a:r>
              <a:rPr lang="es-ES" sz="1400" b="1" dirty="0" err="1">
                <a:solidFill>
                  <a:srgbClr val="C00000"/>
                </a:solidFill>
              </a:rPr>
              <a:t>RStudio</a:t>
            </a:r>
            <a:endParaRPr lang="es-ES" sz="1400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54538C-5F37-424A-8AC7-0D404010680E}"/>
              </a:ext>
            </a:extLst>
          </p:cNvPr>
          <p:cNvSpPr/>
          <p:nvPr/>
        </p:nvSpPr>
        <p:spPr>
          <a:xfrm>
            <a:off x="4067944" y="493965"/>
            <a:ext cx="4572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Cargar archivos </a:t>
            </a:r>
            <a:r>
              <a:rPr lang="es-ES" dirty="0" err="1"/>
              <a:t>shapefile</a:t>
            </a:r>
            <a:r>
              <a:rPr lang="es-ES" dirty="0"/>
              <a:t> y ráster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Crear un </a:t>
            </a:r>
            <a:r>
              <a:rPr lang="es-ES" dirty="0" err="1"/>
              <a:t>shapefile</a:t>
            </a:r>
            <a:r>
              <a:rPr lang="es-ES" dirty="0"/>
              <a:t> a partir de un </a:t>
            </a:r>
            <a:r>
              <a:rPr lang="es-ES" dirty="0" err="1"/>
              <a:t>csv</a:t>
            </a:r>
            <a:r>
              <a:rPr lang="es-ES" dirty="0"/>
              <a:t>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Acceso a la base de datos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Representación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Sistemas de coordenadas: consultar, proyectar y </a:t>
            </a:r>
            <a:r>
              <a:rPr lang="es-ES" dirty="0" err="1"/>
              <a:t>reproyectar</a:t>
            </a:r>
            <a:endParaRPr lang="es-E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Cambiar formato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Algunas operaciones con el paquete “</a:t>
            </a:r>
            <a:r>
              <a:rPr lang="es-ES" dirty="0" err="1"/>
              <a:t>sf</a:t>
            </a:r>
            <a:r>
              <a:rPr lang="es-ES" dirty="0"/>
              <a:t>”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Cortar un ráster y extraer información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s-ES" dirty="0"/>
              <a:t>Guardar archivos </a:t>
            </a:r>
            <a:r>
              <a:rPr lang="es-ES" dirty="0" err="1"/>
              <a:t>shapefile</a:t>
            </a:r>
            <a:r>
              <a:rPr lang="es-ES" dirty="0"/>
              <a:t> y ráster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7F7B43-E22B-4EA4-8E29-0040334D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7" y="2064715"/>
            <a:ext cx="2783157" cy="97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7FBBA775-E322-408D-A09F-CEB710E67364}"/>
              </a:ext>
            </a:extLst>
          </p:cNvPr>
          <p:cNvSpPr/>
          <p:nvPr/>
        </p:nvSpPr>
        <p:spPr>
          <a:xfrm>
            <a:off x="3563888" y="493965"/>
            <a:ext cx="432048" cy="4093428"/>
          </a:xfrm>
          <a:prstGeom prst="leftBrace">
            <a:avLst>
              <a:gd name="adj1" fmla="val 87699"/>
              <a:gd name="adj2" fmla="val 50000"/>
            </a:avLst>
          </a:prstGeom>
          <a:ln w="57150">
            <a:solidFill>
              <a:srgbClr val="73A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251520" y="493043"/>
            <a:ext cx="8640960" cy="0"/>
          </a:xfrm>
          <a:prstGeom prst="line">
            <a:avLst/>
          </a:prstGeom>
          <a:ln w="50800" cap="rnd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1763688" y="1011595"/>
            <a:ext cx="6516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s-ES" sz="2000" dirty="0"/>
              <a:t>1. </a:t>
            </a:r>
            <a:r>
              <a:rPr lang="es-ES" sz="2000" dirty="0" err="1"/>
              <a:t>RStudio</a:t>
            </a:r>
            <a:r>
              <a:rPr lang="es-ES" sz="2000" dirty="0"/>
              <a:t> vs QGIS</a:t>
            </a:r>
          </a:p>
          <a:p>
            <a:pPr>
              <a:spcBef>
                <a:spcPts val="1200"/>
              </a:spcBef>
            </a:pPr>
            <a:r>
              <a:rPr lang="es-ES" sz="2000" dirty="0"/>
              <a:t>2. Principales paquetes según formato de los datos</a:t>
            </a:r>
          </a:p>
          <a:p>
            <a:pPr>
              <a:spcBef>
                <a:spcPts val="1200"/>
              </a:spcBef>
            </a:pPr>
            <a:r>
              <a:rPr lang="es-ES" sz="2000" dirty="0"/>
              <a:t>3. Paquete “</a:t>
            </a:r>
            <a:r>
              <a:rPr lang="es-ES" sz="2000" dirty="0" err="1"/>
              <a:t>sf</a:t>
            </a:r>
            <a:r>
              <a:rPr lang="es-ES" sz="2000" dirty="0"/>
              <a:t>” vs paquete “</a:t>
            </a:r>
            <a:r>
              <a:rPr lang="es-ES" sz="2000" dirty="0" err="1"/>
              <a:t>sp</a:t>
            </a:r>
            <a:r>
              <a:rPr lang="es-ES" sz="2000" dirty="0"/>
              <a:t>”</a:t>
            </a:r>
          </a:p>
          <a:p>
            <a:pPr>
              <a:spcBef>
                <a:spcPts val="1200"/>
              </a:spcBef>
            </a:pPr>
            <a:r>
              <a:rPr lang="es-ES" sz="2000" dirty="0"/>
              <a:t>4. Ejemplo en </a:t>
            </a:r>
            <a:r>
              <a:rPr lang="es-ES" sz="2000" dirty="0" err="1"/>
              <a:t>RStudio</a:t>
            </a:r>
            <a:endParaRPr lang="es-ES" sz="2000" dirty="0"/>
          </a:p>
          <a:p>
            <a:pPr>
              <a:spcBef>
                <a:spcPts val="1200"/>
              </a:spcBef>
            </a:pPr>
            <a:r>
              <a:rPr lang="es-ES" sz="2000" dirty="0"/>
              <a:t>  </a:t>
            </a:r>
          </a:p>
        </p:txBody>
      </p:sp>
      <p:pic>
        <p:nvPicPr>
          <p:cNvPr id="18" name="Picture 6" descr="http://1.bp.blogspot.com/-qmgJd-3wVbg/UaTf7A0qJJI/AAAAAAAAAto/xE_NqTrFl1g/s1600/temario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010434"/>
            <a:ext cx="367825" cy="432048"/>
          </a:xfrm>
          <a:prstGeom prst="rect">
            <a:avLst/>
          </a:prstGeom>
          <a:noFill/>
        </p:spPr>
      </p:pic>
      <p:grpSp>
        <p:nvGrpSpPr>
          <p:cNvPr id="5" name="22 Grupo"/>
          <p:cNvGrpSpPr/>
          <p:nvPr/>
        </p:nvGrpSpPr>
        <p:grpSpPr>
          <a:xfrm>
            <a:off x="0" y="4270102"/>
            <a:ext cx="9144000" cy="856879"/>
            <a:chOff x="0" y="4273173"/>
            <a:chExt cx="9144000" cy="856879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463" t="67261" r="50627" b="11840"/>
            <a:stretch>
              <a:fillRect/>
            </a:stretch>
          </p:blipFill>
          <p:spPr bwMode="auto">
            <a:xfrm>
              <a:off x="6921" y="4273173"/>
              <a:ext cx="3272629" cy="839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5" name="24 Conector recto"/>
            <p:cNvCxnSpPr/>
            <p:nvPr/>
          </p:nvCxnSpPr>
          <p:spPr>
            <a:xfrm>
              <a:off x="0" y="5130052"/>
              <a:ext cx="914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1 Título">
            <a:extLst>
              <a:ext uri="{FF2B5EF4-FFF2-40B4-BE49-F238E27FC236}">
                <a16:creationId xmlns:a16="http://schemas.microsoft.com/office/drawing/2014/main" id="{3DBE9A0C-92D8-BA44-B1DD-8B4E9A1AA37E}"/>
              </a:ext>
            </a:extLst>
          </p:cNvPr>
          <p:cNvSpPr txBox="1">
            <a:spLocks/>
          </p:cNvSpPr>
          <p:nvPr/>
        </p:nvSpPr>
        <p:spPr>
          <a:xfrm>
            <a:off x="0" y="51470"/>
            <a:ext cx="9107488" cy="864096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s-ES_tradnl" sz="2000" b="1" dirty="0"/>
              <a:t>Curso avanzado de </a:t>
            </a:r>
            <a:r>
              <a:rPr lang="es-ES_tradnl" sz="2000" b="1" dirty="0">
                <a:solidFill>
                  <a:srgbClr val="FF0000"/>
                </a:solidFill>
              </a:rPr>
              <a:t>S</a:t>
            </a:r>
            <a:r>
              <a:rPr lang="es-ES_tradnl" sz="2000" b="1" dirty="0"/>
              <a:t>istemas de </a:t>
            </a:r>
            <a:r>
              <a:rPr lang="es-ES_tradnl" sz="2000" b="1" dirty="0">
                <a:solidFill>
                  <a:srgbClr val="FF0000"/>
                </a:solidFill>
              </a:rPr>
              <a:t>I</a:t>
            </a:r>
            <a:r>
              <a:rPr lang="es-ES_tradnl" sz="2000" b="1" dirty="0"/>
              <a:t>nformación </a:t>
            </a:r>
            <a:r>
              <a:rPr lang="es-ES_tradnl" sz="2000" b="1" dirty="0">
                <a:solidFill>
                  <a:srgbClr val="FF0000"/>
                </a:solidFill>
              </a:rPr>
              <a:t>G</a:t>
            </a:r>
            <a:r>
              <a:rPr lang="es-ES_tradnl" sz="2000" b="1" dirty="0"/>
              <a:t>eográfica: Introducción a </a:t>
            </a:r>
            <a:r>
              <a:rPr lang="es-ES_tradnl" sz="2000" b="1" dirty="0" err="1"/>
              <a:t>Rstudio</a:t>
            </a:r>
            <a:r>
              <a:rPr lang="es-ES_tradnl" sz="2000" b="1" dirty="0"/>
              <a:t> como </a:t>
            </a:r>
            <a:r>
              <a:rPr lang="es-ES_tradnl" sz="2000" b="1" dirty="0">
                <a:solidFill>
                  <a:srgbClr val="FF0000"/>
                </a:solidFill>
              </a:rPr>
              <a:t>SIG</a:t>
            </a:r>
            <a:endParaRPr lang="es-ES" sz="2000" dirty="0">
              <a:solidFill>
                <a:srgbClr val="FF0000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E23075-4F96-4392-A840-104C8167C37B}"/>
              </a:ext>
            </a:extLst>
          </p:cNvPr>
          <p:cNvSpPr/>
          <p:nvPr/>
        </p:nvSpPr>
        <p:spPr>
          <a:xfrm>
            <a:off x="1943899" y="3238424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http://eujournal.org/files/journals/1/books/JeanFrancoisMas.pdf</a:t>
            </a:r>
            <a:endParaRPr lang="es-ES" dirty="0"/>
          </a:p>
        </p:txBody>
      </p:sp>
      <p:pic>
        <p:nvPicPr>
          <p:cNvPr id="3074" name="Picture 2" descr="Configurar un libro en Moodle">
            <a:extLst>
              <a:ext uri="{FF2B5EF4-FFF2-40B4-BE49-F238E27FC236}">
                <a16:creationId xmlns:a16="http://schemas.microsoft.com/office/drawing/2014/main" id="{F8E872CC-433A-4F17-99CB-1691F1A3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9" y="3216270"/>
            <a:ext cx="602670" cy="41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B9C90CF-6DC6-4CA6-BA8B-CB1763444C38}"/>
              </a:ext>
            </a:extLst>
          </p:cNvPr>
          <p:cNvSpPr/>
          <p:nvPr/>
        </p:nvSpPr>
        <p:spPr>
          <a:xfrm>
            <a:off x="1943899" y="3903841"/>
            <a:ext cx="43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https://cengel.github.io/R-spatial/intro.html</a:t>
            </a:r>
            <a:endParaRPr lang="es-ES" dirty="0"/>
          </a:p>
        </p:txBody>
      </p:sp>
      <p:pic>
        <p:nvPicPr>
          <p:cNvPr id="3078" name="Picture 6" descr="Website Icon">
            <a:extLst>
              <a:ext uri="{FF2B5EF4-FFF2-40B4-BE49-F238E27FC236}">
                <a16:creationId xmlns:a16="http://schemas.microsoft.com/office/drawing/2014/main" id="{E13D8A13-4612-476B-9F1C-9C3C94151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68" y="3743186"/>
            <a:ext cx="650567" cy="6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6948264" y="369"/>
            <a:ext cx="2117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Ventajas e inconvenientes</a:t>
            </a:r>
            <a:endParaRPr lang="es-ES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3B4A21-C7F1-4F69-9606-246F75C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1510"/>
            <a:ext cx="1872208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GIS: Solución de Sistema de Información Geográfica con Software Libre |  Mancomún">
            <a:extLst>
              <a:ext uri="{FF2B5EF4-FFF2-40B4-BE49-F238E27FC236}">
                <a16:creationId xmlns:a16="http://schemas.microsoft.com/office/drawing/2014/main" id="{EA132FA4-637A-48A2-AD84-7AF765FF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2" t="32472" r="26808" b="28966"/>
          <a:stretch/>
        </p:blipFill>
        <p:spPr bwMode="auto">
          <a:xfrm>
            <a:off x="5908085" y="411510"/>
            <a:ext cx="1656184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9F48294-E316-487A-8B84-CFE5C119A581}"/>
              </a:ext>
            </a:extLst>
          </p:cNvPr>
          <p:cNvSpPr txBox="1"/>
          <p:nvPr/>
        </p:nvSpPr>
        <p:spPr>
          <a:xfrm>
            <a:off x="2411761" y="1260956"/>
            <a:ext cx="1872208" cy="272748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/>
              <a:t>Lenguaje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Diferentes funciones en diferentes paquetes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Visualización compleja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Los objetos deben tener el mismo </a:t>
            </a:r>
            <a:r>
              <a:rPr lang="es-ES" sz="1600" dirty="0" err="1"/>
              <a:t>crs</a:t>
            </a:r>
            <a:endParaRPr lang="es-E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40ACE31-A57F-4A24-BB99-C6FD7F00F2D1}"/>
              </a:ext>
            </a:extLst>
          </p:cNvPr>
          <p:cNvSpPr txBox="1"/>
          <p:nvPr/>
        </p:nvSpPr>
        <p:spPr>
          <a:xfrm>
            <a:off x="4860032" y="1275606"/>
            <a:ext cx="1872208" cy="2727484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/>
              <a:t>Intuitivo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Gran cantidad de funciones con fácil acceso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Visualización sencilla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Permite trabajar “al vuelo”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C968B17-45BB-4E1A-BC0E-EE574D9E8B2D}"/>
              </a:ext>
            </a:extLst>
          </p:cNvPr>
          <p:cNvSpPr txBox="1"/>
          <p:nvPr/>
        </p:nvSpPr>
        <p:spPr>
          <a:xfrm>
            <a:off x="6804248" y="1260956"/>
            <a:ext cx="1872208" cy="272748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/>
              <a:t>No reproducible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Manejo complejo de la tabla de atributos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Cambios permanentes</a:t>
            </a:r>
          </a:p>
          <a:p>
            <a:endParaRPr lang="es-ES" sz="1600" dirty="0"/>
          </a:p>
          <a:p>
            <a:pPr marL="285750" indent="-285750">
              <a:buFontTx/>
              <a:buChar char="-"/>
            </a:pPr>
            <a:endParaRPr lang="es-ES" sz="1600" dirty="0"/>
          </a:p>
        </p:txBody>
      </p:sp>
      <p:pic>
        <p:nvPicPr>
          <p:cNvPr id="1030" name="Picture 6" descr="Productos VS, colecciones &amp; más | Architonic">
            <a:extLst>
              <a:ext uri="{FF2B5EF4-FFF2-40B4-BE49-F238E27FC236}">
                <a16:creationId xmlns:a16="http://schemas.microsoft.com/office/drawing/2014/main" id="{63641950-46B7-4A0A-A01B-582BE73E9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t="23362" r="15574" b="22128"/>
          <a:stretch/>
        </p:blipFill>
        <p:spPr bwMode="auto">
          <a:xfrm>
            <a:off x="4283969" y="474209"/>
            <a:ext cx="607428" cy="5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2EFA3C8-151E-4AE9-9E39-95A78799EF9B}"/>
              </a:ext>
            </a:extLst>
          </p:cNvPr>
          <p:cNvCxnSpPr/>
          <p:nvPr/>
        </p:nvCxnSpPr>
        <p:spPr>
          <a:xfrm>
            <a:off x="4572000" y="1068408"/>
            <a:ext cx="0" cy="3807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8" descr="Ventajas y Desventajas | Programación eXtrema">
            <a:extLst>
              <a:ext uri="{FF2B5EF4-FFF2-40B4-BE49-F238E27FC236}">
                <a16:creationId xmlns:a16="http://schemas.microsoft.com/office/drawing/2014/main" id="{1851128A-5220-42A5-AE22-450FDC14C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50" b="90000" l="10000" r="90000">
                        <a14:foregroundMark x1="22656" y1="9792" x2="22656" y2="9792"/>
                        <a14:foregroundMark x1="78906" y1="8750" x2="78906" y2="8750"/>
                        <a14:foregroundMark x1="49844" y1="11250" x2="49844" y2="11250"/>
                        <a14:foregroundMark x1="51563" y1="11458" x2="51563" y2="11458"/>
                        <a14:foregroundMark x1="53438" y1="10833" x2="53438" y2="10833"/>
                        <a14:foregroundMark x1="51094" y1="10208" x2="51094" y2="10208"/>
                        <a14:foregroundMark x1="48906" y1="10000" x2="48906" y2="10000"/>
                        <a14:foregroundMark x1="47656" y1="10208" x2="47656" y2="10208"/>
                        <a14:foregroundMark x1="46406" y1="10833" x2="46406" y2="10833"/>
                        <a14:foregroundMark x1="45781" y1="11875" x2="45781" y2="11875"/>
                        <a14:foregroundMark x1="41719" y1="88333" x2="41719" y2="88333"/>
                        <a14:foregroundMark x1="41719" y1="90000" x2="41719" y2="90000"/>
                        <a14:foregroundMark x1="50938" y1="10000" x2="50938" y2="10000"/>
                        <a14:foregroundMark x1="52656" y1="9792" x2="52656" y2="9792"/>
                        <a14:foregroundMark x1="51094" y1="9167" x2="51094" y2="9167"/>
                        <a14:foregroundMark x1="55000" y1="11458" x2="55000" y2="11458"/>
                        <a14:foregroundMark x1="54063" y1="10000" x2="54063" y2="10000"/>
                        <a14:foregroundMark x1="53125" y1="9375" x2="53125" y2="9375"/>
                        <a14:foregroundMark x1="50938" y1="8958" x2="50938" y2="8958"/>
                        <a14:foregroundMark x1="49219" y1="9167" x2="49219" y2="9167"/>
                        <a14:foregroundMark x1="47344" y1="10000" x2="47344" y2="10000"/>
                        <a14:foregroundMark x1="45313" y1="12083" x2="45313" y2="12083"/>
                        <a14:foregroundMark x1="76250" y1="24792" x2="76250" y2="2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00"/>
          <a:stretch/>
        </p:blipFill>
        <p:spPr bwMode="auto">
          <a:xfrm>
            <a:off x="6228184" y="3977745"/>
            <a:ext cx="1212604" cy="85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3A88942-0124-4DC3-AAA6-CE336F1FEDE7}"/>
              </a:ext>
            </a:extLst>
          </p:cNvPr>
          <p:cNvSpPr txBox="1"/>
          <p:nvPr/>
        </p:nvSpPr>
        <p:spPr>
          <a:xfrm>
            <a:off x="450900" y="1275606"/>
            <a:ext cx="1872208" cy="2727484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dirty="0"/>
              <a:t>Reproducible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Facilidad para trabajar la información asociada (tablas de atributos)</a:t>
            </a:r>
          </a:p>
          <a:p>
            <a:pPr marL="285750" indent="-285750">
              <a:buFontTx/>
              <a:buChar char="-"/>
            </a:pPr>
            <a:r>
              <a:rPr lang="es-ES" sz="1600" dirty="0"/>
              <a:t>Los cambios no son permanentes</a:t>
            </a:r>
          </a:p>
        </p:txBody>
      </p:sp>
      <p:pic>
        <p:nvPicPr>
          <p:cNvPr id="21" name="Picture 8" descr="Ventajas y Desventajas | Programación eXtrema">
            <a:extLst>
              <a:ext uri="{FF2B5EF4-FFF2-40B4-BE49-F238E27FC236}">
                <a16:creationId xmlns:a16="http://schemas.microsoft.com/office/drawing/2014/main" id="{B7631A53-0072-41A7-BF7B-C7B8C5BF5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50" b="90000" l="10000" r="90000">
                        <a14:foregroundMark x1="22656" y1="9792" x2="22656" y2="9792"/>
                        <a14:foregroundMark x1="78906" y1="8750" x2="78906" y2="8750"/>
                        <a14:foregroundMark x1="49844" y1="11250" x2="49844" y2="11250"/>
                        <a14:foregroundMark x1="51563" y1="11458" x2="51563" y2="11458"/>
                        <a14:foregroundMark x1="53438" y1="10833" x2="53438" y2="10833"/>
                        <a14:foregroundMark x1="51094" y1="10208" x2="51094" y2="10208"/>
                        <a14:foregroundMark x1="48906" y1="10000" x2="48906" y2="10000"/>
                        <a14:foregroundMark x1="47656" y1="10208" x2="47656" y2="10208"/>
                        <a14:foregroundMark x1="46406" y1="10833" x2="46406" y2="10833"/>
                        <a14:foregroundMark x1="45781" y1="11875" x2="45781" y2="11875"/>
                        <a14:foregroundMark x1="41719" y1="88333" x2="41719" y2="88333"/>
                        <a14:foregroundMark x1="41719" y1="90000" x2="41719" y2="90000"/>
                        <a14:foregroundMark x1="50938" y1="10000" x2="50938" y2="10000"/>
                        <a14:foregroundMark x1="52656" y1="9792" x2="52656" y2="9792"/>
                        <a14:foregroundMark x1="51094" y1="9167" x2="51094" y2="9167"/>
                        <a14:foregroundMark x1="55000" y1="11458" x2="55000" y2="11458"/>
                        <a14:foregroundMark x1="54063" y1="10000" x2="54063" y2="10000"/>
                        <a14:foregroundMark x1="53125" y1="9375" x2="53125" y2="9375"/>
                        <a14:foregroundMark x1="50938" y1="8958" x2="50938" y2="8958"/>
                        <a14:foregroundMark x1="49219" y1="9167" x2="49219" y2="9167"/>
                        <a14:foregroundMark x1="47344" y1="10000" x2="47344" y2="10000"/>
                        <a14:foregroundMark x1="45313" y1="12083" x2="45313" y2="12083"/>
                        <a14:foregroundMark x1="76250" y1="24792" x2="76250" y2="2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00"/>
          <a:stretch/>
        </p:blipFill>
        <p:spPr bwMode="auto">
          <a:xfrm>
            <a:off x="1749661" y="3977744"/>
            <a:ext cx="1212604" cy="85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6948264" y="369"/>
            <a:ext cx="2117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Ventajas e inconvenientes</a:t>
            </a:r>
            <a:endParaRPr lang="es-ES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3B4A21-C7F1-4F69-9606-246F75C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1510"/>
            <a:ext cx="1872208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GIS: Solución de Sistema de Información Geográfica con Software Libre |  Mancomún">
            <a:extLst>
              <a:ext uri="{FF2B5EF4-FFF2-40B4-BE49-F238E27FC236}">
                <a16:creationId xmlns:a16="http://schemas.microsoft.com/office/drawing/2014/main" id="{EA132FA4-637A-48A2-AD84-7AF765FF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2" t="32472" r="26808" b="28966"/>
          <a:stretch/>
        </p:blipFill>
        <p:spPr bwMode="auto">
          <a:xfrm>
            <a:off x="5908085" y="411510"/>
            <a:ext cx="1656184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968B17-45BB-4E1A-BC0E-EE574D9E8B2D}"/>
              </a:ext>
            </a:extLst>
          </p:cNvPr>
          <p:cNvSpPr txBox="1"/>
          <p:nvPr/>
        </p:nvSpPr>
        <p:spPr>
          <a:xfrm>
            <a:off x="5043719" y="1268069"/>
            <a:ext cx="3776753" cy="7150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600" b="1" dirty="0"/>
              <a:t>No reproducible</a:t>
            </a:r>
          </a:p>
        </p:txBody>
      </p:sp>
      <p:pic>
        <p:nvPicPr>
          <p:cNvPr id="1030" name="Picture 6" descr="Productos VS, colecciones &amp; más | Architonic">
            <a:extLst>
              <a:ext uri="{FF2B5EF4-FFF2-40B4-BE49-F238E27FC236}">
                <a16:creationId xmlns:a16="http://schemas.microsoft.com/office/drawing/2014/main" id="{63641950-46B7-4A0A-A01B-582BE73E9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t="23362" r="15574" b="22128"/>
          <a:stretch/>
        </p:blipFill>
        <p:spPr bwMode="auto">
          <a:xfrm>
            <a:off x="4283969" y="474209"/>
            <a:ext cx="607428" cy="5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2EFA3C8-151E-4AE9-9E39-95A78799EF9B}"/>
              </a:ext>
            </a:extLst>
          </p:cNvPr>
          <p:cNvCxnSpPr/>
          <p:nvPr/>
        </p:nvCxnSpPr>
        <p:spPr>
          <a:xfrm>
            <a:off x="4572000" y="1068408"/>
            <a:ext cx="0" cy="3807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A88942-0124-4DC3-AAA6-CE336F1FEDE7}"/>
              </a:ext>
            </a:extLst>
          </p:cNvPr>
          <p:cNvSpPr txBox="1"/>
          <p:nvPr/>
        </p:nvSpPr>
        <p:spPr>
          <a:xfrm>
            <a:off x="450899" y="1275606"/>
            <a:ext cx="3689049" cy="646986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200" b="1" dirty="0"/>
              <a:t>Reproducible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CDFC6B4-4902-14EC-C9CD-E0DE0A2AAAD7}"/>
              </a:ext>
            </a:extLst>
          </p:cNvPr>
          <p:cNvSpPr txBox="1"/>
          <p:nvPr/>
        </p:nvSpPr>
        <p:spPr>
          <a:xfrm>
            <a:off x="1403649" y="2190356"/>
            <a:ext cx="6696744" cy="2281476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200" b="1" dirty="0"/>
              <a:t>Permite detectar y corregir errores fácilmente</a:t>
            </a:r>
          </a:p>
          <a:p>
            <a:pPr marL="285750" indent="-285750">
              <a:buFontTx/>
              <a:buChar char="-"/>
            </a:pPr>
            <a:r>
              <a:rPr lang="es-ES" sz="3200" b="1" dirty="0"/>
              <a:t>Permite trabajar sin tener todos los datos disponibles!!!</a:t>
            </a:r>
          </a:p>
        </p:txBody>
      </p:sp>
    </p:spTree>
    <p:extLst>
      <p:ext uri="{BB962C8B-B14F-4D97-AF65-F5344CB8AC3E}">
        <p14:creationId xmlns:p14="http://schemas.microsoft.com/office/powerpoint/2010/main" val="3454739466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6948264" y="369"/>
            <a:ext cx="2117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Ventajas e inconvenientes</a:t>
            </a:r>
            <a:endParaRPr lang="es-ES" sz="1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3B4A21-C7F1-4F69-9606-246F75C3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1510"/>
            <a:ext cx="1872208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GIS: Solución de Sistema de Información Geográfica con Software Libre |  Mancomún">
            <a:extLst>
              <a:ext uri="{FF2B5EF4-FFF2-40B4-BE49-F238E27FC236}">
                <a16:creationId xmlns:a16="http://schemas.microsoft.com/office/drawing/2014/main" id="{EA132FA4-637A-48A2-AD84-7AF765FF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2" t="32472" r="26808" b="28966"/>
          <a:stretch/>
        </p:blipFill>
        <p:spPr bwMode="auto">
          <a:xfrm>
            <a:off x="5908085" y="411510"/>
            <a:ext cx="1656184" cy="6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968B17-45BB-4E1A-BC0E-EE574D9E8B2D}"/>
              </a:ext>
            </a:extLst>
          </p:cNvPr>
          <p:cNvSpPr txBox="1"/>
          <p:nvPr/>
        </p:nvSpPr>
        <p:spPr>
          <a:xfrm>
            <a:off x="5043719" y="1268069"/>
            <a:ext cx="3776753" cy="7150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600" b="1" dirty="0"/>
              <a:t>No reproducible</a:t>
            </a:r>
          </a:p>
        </p:txBody>
      </p:sp>
      <p:pic>
        <p:nvPicPr>
          <p:cNvPr id="1030" name="Picture 6" descr="Productos VS, colecciones &amp; más | Architonic">
            <a:extLst>
              <a:ext uri="{FF2B5EF4-FFF2-40B4-BE49-F238E27FC236}">
                <a16:creationId xmlns:a16="http://schemas.microsoft.com/office/drawing/2014/main" id="{63641950-46B7-4A0A-A01B-582BE73E9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8" t="23362" r="15574" b="22128"/>
          <a:stretch/>
        </p:blipFill>
        <p:spPr bwMode="auto">
          <a:xfrm>
            <a:off x="4283969" y="474209"/>
            <a:ext cx="607428" cy="5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2EFA3C8-151E-4AE9-9E39-95A78799EF9B}"/>
              </a:ext>
            </a:extLst>
          </p:cNvPr>
          <p:cNvCxnSpPr/>
          <p:nvPr/>
        </p:nvCxnSpPr>
        <p:spPr>
          <a:xfrm>
            <a:off x="4572000" y="1068408"/>
            <a:ext cx="0" cy="38075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A88942-0124-4DC3-AAA6-CE336F1FEDE7}"/>
              </a:ext>
            </a:extLst>
          </p:cNvPr>
          <p:cNvSpPr txBox="1"/>
          <p:nvPr/>
        </p:nvSpPr>
        <p:spPr>
          <a:xfrm>
            <a:off x="450899" y="1275606"/>
            <a:ext cx="3689049" cy="646986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200" b="1" dirty="0"/>
              <a:t>Reproducible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CDFC6B4-4902-14EC-C9CD-E0DE0A2AAAD7}"/>
              </a:ext>
            </a:extLst>
          </p:cNvPr>
          <p:cNvSpPr txBox="1"/>
          <p:nvPr/>
        </p:nvSpPr>
        <p:spPr>
          <a:xfrm>
            <a:off x="1403649" y="2190356"/>
            <a:ext cx="6696744" cy="2281476"/>
          </a:xfrm>
          <a:prstGeom prst="roundRect">
            <a:avLst/>
          </a:prstGeom>
          <a:ln>
            <a:solidFill>
              <a:srgbClr val="02E40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3200" b="1" dirty="0"/>
              <a:t>Permite detectar y corregir errores fácilmente</a:t>
            </a:r>
          </a:p>
          <a:p>
            <a:pPr marL="285750" indent="-285750">
              <a:buFontTx/>
              <a:buChar char="-"/>
            </a:pPr>
            <a:r>
              <a:rPr lang="es-ES" sz="3200" b="1" dirty="0"/>
              <a:t>Permite trabajar sin tener todos los datos disponibles!!!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C3CFEA0-44C6-A744-DCDA-32AA112E3A83}"/>
              </a:ext>
            </a:extLst>
          </p:cNvPr>
          <p:cNvGrpSpPr/>
          <p:nvPr/>
        </p:nvGrpSpPr>
        <p:grpSpPr>
          <a:xfrm>
            <a:off x="2515786" y="1053390"/>
            <a:ext cx="4411951" cy="3927692"/>
            <a:chOff x="2383775" y="1137078"/>
            <a:chExt cx="4411951" cy="392769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5215D24-B12A-59AB-473C-6CA423E4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3775" y="1137078"/>
              <a:ext cx="4376449" cy="3927692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CBC1BDB4-67E5-AB4F-5E82-C083007EF78F}"/>
                </a:ext>
              </a:extLst>
            </p:cNvPr>
            <p:cNvSpPr txBox="1"/>
            <p:nvPr/>
          </p:nvSpPr>
          <p:spPr>
            <a:xfrm>
              <a:off x="4640053" y="1275606"/>
              <a:ext cx="2148555" cy="15081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300" b="1" dirty="0">
                  <a:solidFill>
                    <a:schemeClr val="bg1"/>
                  </a:solidFill>
                </a:rPr>
                <a:t>Mirar al infinito hasta que hayas recopilado toda la información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FE9C1CB-ECDA-F3F5-7610-8608D0CA3FB3}"/>
                </a:ext>
              </a:extLst>
            </p:cNvPr>
            <p:cNvSpPr txBox="1"/>
            <p:nvPr/>
          </p:nvSpPr>
          <p:spPr>
            <a:xfrm>
              <a:off x="4647171" y="3036436"/>
              <a:ext cx="2148555" cy="19082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es-ES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2300" b="1" dirty="0">
                  <a:solidFill>
                    <a:schemeClr val="bg1"/>
                  </a:solidFill>
                </a:rPr>
                <a:t>Cuando tengas todos los datos pulsar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INTRO</a:t>
              </a:r>
            </a:p>
            <a:p>
              <a:pPr algn="ctr"/>
              <a:endParaRPr lang="es-E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054270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7230871" y="9534"/>
            <a:ext cx="1724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Principales paquetes</a:t>
            </a:r>
            <a:endParaRPr lang="es-ES" sz="1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FD601A-3DA8-421E-BD96-6CE20799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8737"/>
            <a:ext cx="2667108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3661F-407D-4785-8364-1D192CA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08" y="933183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7544FF-2EFF-4BA2-B1F4-ACC07AD3E985}"/>
              </a:ext>
            </a:extLst>
          </p:cNvPr>
          <p:cNvSpPr txBox="1"/>
          <p:nvPr/>
        </p:nvSpPr>
        <p:spPr>
          <a:xfrm>
            <a:off x="1265057" y="29885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9E47"/>
                </a:solidFill>
              </a:rPr>
              <a:t>Vectorial</a:t>
            </a:r>
            <a:endParaRPr lang="es-ES" b="1" dirty="0">
              <a:solidFill>
                <a:srgbClr val="009E47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D70023-87CF-48FA-A8DB-2945482F9BAB}"/>
              </a:ext>
            </a:extLst>
          </p:cNvPr>
          <p:cNvSpPr txBox="1"/>
          <p:nvPr/>
        </p:nvSpPr>
        <p:spPr>
          <a:xfrm>
            <a:off x="6635295" y="30639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961902AA-F769-441E-B637-DC7BB7ED5786}"/>
              </a:ext>
            </a:extLst>
          </p:cNvPr>
          <p:cNvSpPr/>
          <p:nvPr/>
        </p:nvSpPr>
        <p:spPr>
          <a:xfrm>
            <a:off x="6889598" y="2739501"/>
            <a:ext cx="540145" cy="51738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C73086-2D1C-4557-ABCD-7D1056307562}"/>
              </a:ext>
            </a:extLst>
          </p:cNvPr>
          <p:cNvSpPr txBox="1"/>
          <p:nvPr/>
        </p:nvSpPr>
        <p:spPr>
          <a:xfrm>
            <a:off x="1207075" y="3237981"/>
            <a:ext cx="201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“</a:t>
            </a:r>
            <a:r>
              <a:rPr lang="es-ES" sz="2400" dirty="0" err="1"/>
              <a:t>sf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sp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rgeos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terra</a:t>
            </a:r>
            <a:r>
              <a:rPr lang="es-ES" sz="2400" dirty="0"/>
              <a:t>”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E79B7699-D102-477E-9E1F-B51316A3BBCA}"/>
              </a:ext>
            </a:extLst>
          </p:cNvPr>
          <p:cNvSpPr/>
          <p:nvPr/>
        </p:nvSpPr>
        <p:spPr>
          <a:xfrm rot="10800000">
            <a:off x="2339752" y="3723878"/>
            <a:ext cx="216024" cy="584775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BC3D09-B25E-4CC5-A5CE-76268AC17C0B}"/>
              </a:ext>
            </a:extLst>
          </p:cNvPr>
          <p:cNvSpPr txBox="1"/>
          <p:nvPr/>
        </p:nvSpPr>
        <p:spPr>
          <a:xfrm>
            <a:off x="2653203" y="3760694"/>
            <a:ext cx="18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Pueden trabajar conjuntamente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3B8E3D-A944-4C18-B0FB-2B88197326C2}"/>
              </a:ext>
            </a:extLst>
          </p:cNvPr>
          <p:cNvSpPr txBox="1"/>
          <p:nvPr/>
        </p:nvSpPr>
        <p:spPr>
          <a:xfrm>
            <a:off x="6635295" y="3392613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“</a:t>
            </a:r>
            <a:r>
              <a:rPr lang="es-ES" sz="2400" dirty="0" err="1"/>
              <a:t>raster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stars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terra</a:t>
            </a:r>
            <a:r>
              <a:rPr lang="es-ES" sz="2400" dirty="0"/>
              <a:t>”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91A8231E-F3B4-46DC-8F03-26185F833F2A}"/>
              </a:ext>
            </a:extLst>
          </p:cNvPr>
          <p:cNvSpPr/>
          <p:nvPr/>
        </p:nvSpPr>
        <p:spPr>
          <a:xfrm>
            <a:off x="1675042" y="2720599"/>
            <a:ext cx="540145" cy="517382"/>
          </a:xfrm>
          <a:prstGeom prst="downArrow">
            <a:avLst/>
          </a:prstGeom>
          <a:solidFill>
            <a:srgbClr val="DAFAE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B910BD2-204A-4B0C-8423-6C0AC54BEDE1}"/>
              </a:ext>
            </a:extLst>
          </p:cNvPr>
          <p:cNvSpPr txBox="1"/>
          <p:nvPr/>
        </p:nvSpPr>
        <p:spPr>
          <a:xfrm>
            <a:off x="3523651" y="966971"/>
            <a:ext cx="21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Manejo de archivos y formatos: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rgdal</a:t>
            </a:r>
            <a:r>
              <a:rPr lang="es-ES" sz="1600" dirty="0"/>
              <a:t>”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maptools</a:t>
            </a:r>
            <a:r>
              <a:rPr lang="es-ES" sz="1600" dirty="0"/>
              <a:t>”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terra</a:t>
            </a:r>
            <a:r>
              <a:rPr lang="es-ES" sz="1600" dirty="0"/>
              <a:t>”</a:t>
            </a:r>
          </a:p>
          <a:p>
            <a:endParaRPr lang="es-ES" sz="1600" dirty="0"/>
          </a:p>
          <a:p>
            <a:r>
              <a:rPr lang="es-ES" sz="1600" b="1" dirty="0"/>
              <a:t>Representación: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ggmap</a:t>
            </a:r>
            <a:r>
              <a:rPr lang="es-ES" sz="1600" dirty="0"/>
              <a:t>”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mapview</a:t>
            </a:r>
            <a:r>
              <a:rPr lang="es-E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155655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7230871" y="9534"/>
            <a:ext cx="1724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Principales paquetes</a:t>
            </a:r>
            <a:endParaRPr lang="es-ES" sz="1400" b="1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FBA8394-21D0-88E9-8FD0-AFF6541C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6" t="10983" r="12209" b="12137"/>
          <a:stretch/>
        </p:blipFill>
        <p:spPr>
          <a:xfrm>
            <a:off x="1151620" y="395143"/>
            <a:ext cx="6840760" cy="43532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699952-BD6B-C46C-9324-CB0D3A75A3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6" b="89809" l="10000" r="90000">
                        <a14:foregroundMark x1="44800" y1="9236" x2="44800" y2="9236"/>
                        <a14:backgroundMark x1="65600" y1="70064" x2="65600" y2="70064"/>
                        <a14:backgroundMark x1="56000" y1="74522" x2="56000" y2="74522"/>
                        <a14:backgroundMark x1="50400" y1="78344" x2="50400" y2="78344"/>
                        <a14:backgroundMark x1="62800" y1="78025" x2="62800" y2="78025"/>
                        <a14:backgroundMark x1="58800" y1="76433" x2="58000" y2="77070"/>
                        <a14:backgroundMark x1="59200" y1="79299" x2="59200" y2="79618"/>
                      </a14:backgroundRemoval>
                    </a14:imgEffect>
                  </a14:imgLayer>
                </a14:imgProps>
              </a:ext>
            </a:extLst>
          </a:blip>
          <a:srcRect l="21407" t="5893" r="19495" b="27325"/>
          <a:stretch/>
        </p:blipFill>
        <p:spPr>
          <a:xfrm>
            <a:off x="1727684" y="899199"/>
            <a:ext cx="1224136" cy="147899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1FC25DE-E25A-AD47-41DB-B5739AAE974A}"/>
              </a:ext>
            </a:extLst>
          </p:cNvPr>
          <p:cNvSpPr txBox="1"/>
          <p:nvPr/>
        </p:nvSpPr>
        <p:spPr>
          <a:xfrm rot="20800722">
            <a:off x="3028651" y="1733503"/>
            <a:ext cx="894324" cy="611383"/>
          </a:xfrm>
          <a:prstGeom prst="rect">
            <a:avLst/>
          </a:prstGeom>
          <a:solidFill>
            <a:srgbClr val="F4EDD4"/>
          </a:solidFill>
        </p:spPr>
        <p:txBody>
          <a:bodyPr wrap="square" rtlCol="0">
            <a:spAutoFit/>
          </a:bodyPr>
          <a:lstStyle/>
          <a:p>
            <a:r>
              <a:rPr lang="es-ES" sz="1100" dirty="0" err="1"/>
              <a:t>rgdal</a:t>
            </a:r>
            <a:endParaRPr lang="es-ES" sz="1100" dirty="0"/>
          </a:p>
          <a:p>
            <a:r>
              <a:rPr lang="es-ES" sz="1100" dirty="0" err="1"/>
              <a:t>rgeos</a:t>
            </a:r>
            <a:endParaRPr lang="es-ES" sz="1100" dirty="0"/>
          </a:p>
          <a:p>
            <a:r>
              <a:rPr lang="es-ES" sz="1100" dirty="0" err="1"/>
              <a:t>maptools</a:t>
            </a:r>
            <a:endParaRPr lang="es-ES" sz="11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9FCD221-D6E6-0F14-F1FD-968CB7833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9" b="89865" l="7500" r="92188">
                        <a14:foregroundMark x1="88125" y1="43919" x2="88125" y2="43919"/>
                        <a14:foregroundMark x1="7500" y1="51014" x2="7500" y2="51014"/>
                        <a14:foregroundMark x1="92188" y1="52027" x2="92188" y2="52027"/>
                        <a14:backgroundMark x1="11875" y1="37162" x2="11875" y2="37162"/>
                        <a14:backgroundMark x1="11250" y1="41216" x2="11250" y2="41216"/>
                        <a14:backgroundMark x1="85938" y1="39865" x2="85938" y2="39865"/>
                        <a14:backgroundMark x1="88438" y1="44595" x2="88438" y2="44595"/>
                        <a14:backgroundMark x1="90938" y1="44595" x2="90938" y2="44595"/>
                        <a14:backgroundMark x1="8750" y1="43243" x2="8750" y2="43243"/>
                        <a14:backgroundMark x1="8750" y1="41892" x2="8750" y2="41892"/>
                        <a14:backgroundMark x1="6875" y1="45270" x2="6875" y2="45270"/>
                        <a14:backgroundMark x1="88125" y1="43919" x2="88125" y2="43919"/>
                        <a14:backgroundMark x1="7500" y1="46284" x2="7500" y2="46284"/>
                        <a14:backgroundMark x1="7500" y1="47297" x2="7500" y2="472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9257" y="1059582"/>
            <a:ext cx="1080120" cy="9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3450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7230871" y="9534"/>
            <a:ext cx="1724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Principales paquetes</a:t>
            </a:r>
            <a:endParaRPr lang="es-ES" sz="1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FD601A-3DA8-421E-BD96-6CE20799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8737"/>
            <a:ext cx="2667108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3661F-407D-4785-8364-1D192CA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08" y="933183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7544FF-2EFF-4BA2-B1F4-ACC07AD3E985}"/>
              </a:ext>
            </a:extLst>
          </p:cNvPr>
          <p:cNvSpPr txBox="1"/>
          <p:nvPr/>
        </p:nvSpPr>
        <p:spPr>
          <a:xfrm>
            <a:off x="1265057" y="29885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9E47"/>
                </a:solidFill>
              </a:rPr>
              <a:t>Vectorial</a:t>
            </a:r>
            <a:endParaRPr lang="es-ES" b="1" dirty="0">
              <a:solidFill>
                <a:srgbClr val="009E47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D70023-87CF-48FA-A8DB-2945482F9BAB}"/>
              </a:ext>
            </a:extLst>
          </p:cNvPr>
          <p:cNvSpPr txBox="1"/>
          <p:nvPr/>
        </p:nvSpPr>
        <p:spPr>
          <a:xfrm>
            <a:off x="6635295" y="30639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961902AA-F769-441E-B637-DC7BB7ED5786}"/>
              </a:ext>
            </a:extLst>
          </p:cNvPr>
          <p:cNvSpPr/>
          <p:nvPr/>
        </p:nvSpPr>
        <p:spPr>
          <a:xfrm>
            <a:off x="6889598" y="2739501"/>
            <a:ext cx="540145" cy="51738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C73086-2D1C-4557-ABCD-7D1056307562}"/>
              </a:ext>
            </a:extLst>
          </p:cNvPr>
          <p:cNvSpPr txBox="1"/>
          <p:nvPr/>
        </p:nvSpPr>
        <p:spPr>
          <a:xfrm>
            <a:off x="1207075" y="3237981"/>
            <a:ext cx="201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“</a:t>
            </a:r>
            <a:r>
              <a:rPr lang="es-ES" sz="2400" dirty="0" err="1"/>
              <a:t>sf</a:t>
            </a:r>
            <a:r>
              <a:rPr lang="es-ES" sz="2400" dirty="0"/>
              <a:t>”</a:t>
            </a:r>
          </a:p>
          <a:p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</a:rPr>
              <a:t>sp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s-ES" sz="2400" dirty="0">
                <a:solidFill>
                  <a:srgbClr val="FF0000"/>
                </a:solidFill>
              </a:rPr>
              <a:t>“</a:t>
            </a:r>
            <a:r>
              <a:rPr lang="es-ES" sz="2400" dirty="0" err="1">
                <a:solidFill>
                  <a:srgbClr val="FF0000"/>
                </a:solidFill>
              </a:rPr>
              <a:t>rgeos</a:t>
            </a:r>
            <a:r>
              <a:rPr lang="es-ES" sz="24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terra</a:t>
            </a:r>
            <a:r>
              <a:rPr lang="es-ES" sz="2400" dirty="0"/>
              <a:t>”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E79B7699-D102-477E-9E1F-B51316A3BBCA}"/>
              </a:ext>
            </a:extLst>
          </p:cNvPr>
          <p:cNvSpPr/>
          <p:nvPr/>
        </p:nvSpPr>
        <p:spPr>
          <a:xfrm rot="10800000">
            <a:off x="2339752" y="3723878"/>
            <a:ext cx="216024" cy="584775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BC3D09-B25E-4CC5-A5CE-76268AC17C0B}"/>
              </a:ext>
            </a:extLst>
          </p:cNvPr>
          <p:cNvSpPr txBox="1"/>
          <p:nvPr/>
        </p:nvSpPr>
        <p:spPr>
          <a:xfrm>
            <a:off x="2653203" y="3760694"/>
            <a:ext cx="18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Pueden trabajar conjuntamente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3B8E3D-A944-4C18-B0FB-2B88197326C2}"/>
              </a:ext>
            </a:extLst>
          </p:cNvPr>
          <p:cNvSpPr txBox="1"/>
          <p:nvPr/>
        </p:nvSpPr>
        <p:spPr>
          <a:xfrm>
            <a:off x="6635295" y="3392613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</a:rPr>
              <a:t>raster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stars</a:t>
            </a:r>
            <a:r>
              <a:rPr lang="es-ES" sz="2400" dirty="0"/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terra</a:t>
            </a:r>
            <a:r>
              <a:rPr lang="es-ES" sz="2400" dirty="0"/>
              <a:t>”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91A8231E-F3B4-46DC-8F03-26185F833F2A}"/>
              </a:ext>
            </a:extLst>
          </p:cNvPr>
          <p:cNvSpPr/>
          <p:nvPr/>
        </p:nvSpPr>
        <p:spPr>
          <a:xfrm>
            <a:off x="1675042" y="2720599"/>
            <a:ext cx="540145" cy="517382"/>
          </a:xfrm>
          <a:prstGeom prst="downArrow">
            <a:avLst/>
          </a:prstGeom>
          <a:solidFill>
            <a:srgbClr val="DAFAE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B910BD2-204A-4B0C-8423-6C0AC54BEDE1}"/>
              </a:ext>
            </a:extLst>
          </p:cNvPr>
          <p:cNvSpPr txBox="1"/>
          <p:nvPr/>
        </p:nvSpPr>
        <p:spPr>
          <a:xfrm>
            <a:off x="3523651" y="966971"/>
            <a:ext cx="21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Manejo de archivos y formatos:</a:t>
            </a:r>
          </a:p>
          <a:p>
            <a:r>
              <a:rPr lang="es-ES" sz="1600" dirty="0"/>
              <a:t>	</a:t>
            </a:r>
            <a:r>
              <a:rPr lang="es-ES" sz="1600" dirty="0">
                <a:solidFill>
                  <a:srgbClr val="FF0000"/>
                </a:solidFill>
              </a:rPr>
              <a:t>“</a:t>
            </a:r>
            <a:r>
              <a:rPr lang="es-ES" sz="1600" dirty="0" err="1">
                <a:solidFill>
                  <a:srgbClr val="FF0000"/>
                </a:solidFill>
              </a:rPr>
              <a:t>rgdal</a:t>
            </a:r>
            <a:r>
              <a:rPr lang="es-ES" sz="16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“</a:t>
            </a:r>
            <a:r>
              <a:rPr lang="es-ES" sz="1600" dirty="0" err="1">
                <a:solidFill>
                  <a:srgbClr val="FF0000"/>
                </a:solidFill>
              </a:rPr>
              <a:t>maptools</a:t>
            </a:r>
            <a:r>
              <a:rPr lang="es-ES" sz="16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terra</a:t>
            </a:r>
            <a:r>
              <a:rPr lang="es-ES" sz="1600" dirty="0"/>
              <a:t>”</a:t>
            </a:r>
          </a:p>
          <a:p>
            <a:endParaRPr lang="es-ES" sz="1600" dirty="0"/>
          </a:p>
          <a:p>
            <a:r>
              <a:rPr lang="es-ES" sz="1600" b="1" dirty="0"/>
              <a:t>Representación: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ggmap</a:t>
            </a:r>
            <a:r>
              <a:rPr lang="es-ES" sz="1600" dirty="0"/>
              <a:t>”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mapview</a:t>
            </a:r>
            <a:r>
              <a:rPr lang="es-E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551669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7230871" y="9534"/>
            <a:ext cx="1724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C00000"/>
                </a:solidFill>
              </a:rPr>
              <a:t>Principales paquetes</a:t>
            </a:r>
            <a:endParaRPr lang="es-ES" sz="1400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5FD601A-3DA8-421E-BD96-6CE20799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18737"/>
            <a:ext cx="2667108" cy="158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3661F-407D-4785-8364-1D192CA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208" y="933183"/>
            <a:ext cx="2632926" cy="1550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7544FF-2EFF-4BA2-B1F4-ACC07AD3E985}"/>
              </a:ext>
            </a:extLst>
          </p:cNvPr>
          <p:cNvSpPr txBox="1"/>
          <p:nvPr/>
        </p:nvSpPr>
        <p:spPr>
          <a:xfrm>
            <a:off x="1265057" y="298852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9E47"/>
                </a:solidFill>
              </a:rPr>
              <a:t>Vectorial</a:t>
            </a:r>
            <a:endParaRPr lang="es-ES" b="1" dirty="0">
              <a:solidFill>
                <a:srgbClr val="009E47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D70023-87CF-48FA-A8DB-2945482F9BAB}"/>
              </a:ext>
            </a:extLst>
          </p:cNvPr>
          <p:cNvSpPr txBox="1"/>
          <p:nvPr/>
        </p:nvSpPr>
        <p:spPr>
          <a:xfrm>
            <a:off x="6635295" y="30639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accent6">
                    <a:lumMod val="50000"/>
                  </a:schemeClr>
                </a:solidFill>
              </a:rPr>
              <a:t>Ráster</a:t>
            </a: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961902AA-F769-441E-B637-DC7BB7ED5786}"/>
              </a:ext>
            </a:extLst>
          </p:cNvPr>
          <p:cNvSpPr/>
          <p:nvPr/>
        </p:nvSpPr>
        <p:spPr>
          <a:xfrm>
            <a:off x="6889598" y="2739501"/>
            <a:ext cx="540145" cy="51738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C73086-2D1C-4557-ABCD-7D1056307562}"/>
              </a:ext>
            </a:extLst>
          </p:cNvPr>
          <p:cNvSpPr txBox="1"/>
          <p:nvPr/>
        </p:nvSpPr>
        <p:spPr>
          <a:xfrm>
            <a:off x="1207075" y="3237981"/>
            <a:ext cx="2016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B050"/>
                </a:solidFill>
              </a:rPr>
              <a:t>“</a:t>
            </a:r>
            <a:r>
              <a:rPr lang="es-ES" sz="2400" b="1" dirty="0" err="1">
                <a:solidFill>
                  <a:srgbClr val="00B050"/>
                </a:solidFill>
              </a:rPr>
              <a:t>sf</a:t>
            </a:r>
            <a:r>
              <a:rPr lang="es-ES" sz="2400" b="1" dirty="0">
                <a:solidFill>
                  <a:srgbClr val="00B050"/>
                </a:solidFill>
              </a:rPr>
              <a:t>”</a:t>
            </a:r>
          </a:p>
          <a:p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</a:rPr>
              <a:t>sp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s-ES" sz="2400" dirty="0">
                <a:solidFill>
                  <a:srgbClr val="FF0000"/>
                </a:solidFill>
              </a:rPr>
              <a:t>“</a:t>
            </a:r>
            <a:r>
              <a:rPr lang="es-ES" sz="2400" dirty="0" err="1">
                <a:solidFill>
                  <a:srgbClr val="FF0000"/>
                </a:solidFill>
              </a:rPr>
              <a:t>rgeos</a:t>
            </a:r>
            <a:r>
              <a:rPr lang="es-ES" sz="24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terra</a:t>
            </a:r>
            <a:r>
              <a:rPr lang="es-ES" sz="2400" dirty="0"/>
              <a:t>”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E79B7699-D102-477E-9E1F-B51316A3BBCA}"/>
              </a:ext>
            </a:extLst>
          </p:cNvPr>
          <p:cNvSpPr/>
          <p:nvPr/>
        </p:nvSpPr>
        <p:spPr>
          <a:xfrm rot="10800000">
            <a:off x="2339752" y="3723878"/>
            <a:ext cx="216024" cy="584775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BC3D09-B25E-4CC5-A5CE-76268AC17C0B}"/>
              </a:ext>
            </a:extLst>
          </p:cNvPr>
          <p:cNvSpPr txBox="1"/>
          <p:nvPr/>
        </p:nvSpPr>
        <p:spPr>
          <a:xfrm>
            <a:off x="2653203" y="3760694"/>
            <a:ext cx="183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Pueden trabajar conjuntamente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3B8E3D-A944-4C18-B0FB-2B88197326C2}"/>
              </a:ext>
            </a:extLst>
          </p:cNvPr>
          <p:cNvSpPr txBox="1"/>
          <p:nvPr/>
        </p:nvSpPr>
        <p:spPr>
          <a:xfrm>
            <a:off x="6635295" y="3392613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</a:rPr>
              <a:t>raster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s-ES" sz="2400" dirty="0"/>
              <a:t>“</a:t>
            </a:r>
            <a:r>
              <a:rPr lang="es-ES" sz="2400" dirty="0" err="1"/>
              <a:t>stars</a:t>
            </a:r>
            <a:r>
              <a:rPr lang="es-ES" sz="2400" dirty="0"/>
              <a:t>”</a:t>
            </a:r>
          </a:p>
          <a:p>
            <a:r>
              <a:rPr lang="es-ES" sz="2400" b="1" dirty="0">
                <a:solidFill>
                  <a:srgbClr val="00B050"/>
                </a:solidFill>
              </a:rPr>
              <a:t>“</a:t>
            </a:r>
            <a:r>
              <a:rPr lang="es-ES" sz="2400" b="1" dirty="0" err="1">
                <a:solidFill>
                  <a:srgbClr val="00B050"/>
                </a:solidFill>
              </a:rPr>
              <a:t>terra</a:t>
            </a:r>
            <a:r>
              <a:rPr lang="es-ES" sz="2400" b="1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91A8231E-F3B4-46DC-8F03-26185F833F2A}"/>
              </a:ext>
            </a:extLst>
          </p:cNvPr>
          <p:cNvSpPr/>
          <p:nvPr/>
        </p:nvSpPr>
        <p:spPr>
          <a:xfrm>
            <a:off x="1675042" y="2720599"/>
            <a:ext cx="540145" cy="517382"/>
          </a:xfrm>
          <a:prstGeom prst="downArrow">
            <a:avLst/>
          </a:prstGeom>
          <a:solidFill>
            <a:srgbClr val="DAFAE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B910BD2-204A-4B0C-8423-6C0AC54BEDE1}"/>
              </a:ext>
            </a:extLst>
          </p:cNvPr>
          <p:cNvSpPr txBox="1"/>
          <p:nvPr/>
        </p:nvSpPr>
        <p:spPr>
          <a:xfrm>
            <a:off x="3523651" y="966971"/>
            <a:ext cx="2113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Manejo de archivos y formatos:</a:t>
            </a:r>
          </a:p>
          <a:p>
            <a:r>
              <a:rPr lang="es-ES" sz="1600" dirty="0"/>
              <a:t>	</a:t>
            </a:r>
            <a:r>
              <a:rPr lang="es-ES" sz="1600" dirty="0">
                <a:solidFill>
                  <a:srgbClr val="FF0000"/>
                </a:solidFill>
              </a:rPr>
              <a:t>“</a:t>
            </a:r>
            <a:r>
              <a:rPr lang="es-ES" sz="1600" dirty="0" err="1">
                <a:solidFill>
                  <a:srgbClr val="FF0000"/>
                </a:solidFill>
              </a:rPr>
              <a:t>rgdal</a:t>
            </a:r>
            <a:r>
              <a:rPr lang="es-ES" sz="16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1600" dirty="0">
                <a:solidFill>
                  <a:srgbClr val="FF0000"/>
                </a:solidFill>
              </a:rPr>
              <a:t>	“</a:t>
            </a:r>
            <a:r>
              <a:rPr lang="es-ES" sz="1600" dirty="0" err="1">
                <a:solidFill>
                  <a:srgbClr val="FF0000"/>
                </a:solidFill>
              </a:rPr>
              <a:t>maptools</a:t>
            </a:r>
            <a:r>
              <a:rPr lang="es-ES" sz="1600" dirty="0">
                <a:solidFill>
                  <a:srgbClr val="FF0000"/>
                </a:solidFill>
              </a:rPr>
              <a:t>”</a:t>
            </a:r>
          </a:p>
          <a:p>
            <a:r>
              <a:rPr lang="es-ES" sz="1600" b="1" dirty="0">
                <a:solidFill>
                  <a:srgbClr val="00B050"/>
                </a:solidFill>
              </a:rPr>
              <a:t>	“</a:t>
            </a:r>
            <a:r>
              <a:rPr lang="es-ES" sz="1600" b="1" dirty="0" err="1">
                <a:solidFill>
                  <a:srgbClr val="00B050"/>
                </a:solidFill>
              </a:rPr>
              <a:t>terra</a:t>
            </a:r>
            <a:r>
              <a:rPr lang="es-ES" sz="1600" b="1" dirty="0">
                <a:solidFill>
                  <a:srgbClr val="00B050"/>
                </a:solidFill>
              </a:rPr>
              <a:t>”</a:t>
            </a:r>
          </a:p>
          <a:p>
            <a:endParaRPr lang="es-ES" sz="1600" dirty="0"/>
          </a:p>
          <a:p>
            <a:r>
              <a:rPr lang="es-ES" sz="1600" b="1" dirty="0"/>
              <a:t>Representación:</a:t>
            </a:r>
          </a:p>
          <a:p>
            <a:r>
              <a:rPr lang="es-ES" sz="1600" dirty="0"/>
              <a:t>	“</a:t>
            </a:r>
            <a:r>
              <a:rPr lang="es-ES" sz="1600" dirty="0" err="1"/>
              <a:t>ggmap</a:t>
            </a:r>
            <a:r>
              <a:rPr lang="es-ES" sz="1600" dirty="0"/>
              <a:t>”</a:t>
            </a:r>
          </a:p>
          <a:p>
            <a:r>
              <a:rPr lang="es-ES" sz="1600" b="1" dirty="0">
                <a:solidFill>
                  <a:srgbClr val="00B050"/>
                </a:solidFill>
              </a:rPr>
              <a:t>	“</a:t>
            </a:r>
            <a:r>
              <a:rPr lang="es-ES" sz="1600" b="1" dirty="0" err="1">
                <a:solidFill>
                  <a:srgbClr val="00B050"/>
                </a:solidFill>
              </a:rPr>
              <a:t>mapview</a:t>
            </a:r>
            <a:r>
              <a:rPr lang="es-ES" sz="1600" b="1" dirty="0">
                <a:solidFill>
                  <a:srgbClr val="00B05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1602191"/>
      </p:ext>
    </p:extLst>
  </p:cSld>
  <p:clrMapOvr>
    <a:masterClrMapping/>
  </p:clrMapOvr>
  <p:transition>
    <p:random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10159</TotalTime>
  <Words>665</Words>
  <Application>Microsoft Office PowerPoint</Application>
  <PresentationFormat>Presentación en pantalla (16:9)</PresentationFormat>
  <Paragraphs>152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Calibri</vt:lpstr>
      <vt:lpstr>Tema de Office</vt:lpstr>
      <vt:lpstr>Curso avanzado de Sistemas de Información Geográfica: Introducción a RStudio como SIG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Uso de Sistemas de Información Geográfica en Medicina de la Conservación</dc:title>
  <dc:creator>usuario</dc:creator>
  <cp:lastModifiedBy>César Herraiz Fernández</cp:lastModifiedBy>
  <cp:revision>517</cp:revision>
  <cp:lastPrinted>2015-11-10T12:11:39Z</cp:lastPrinted>
  <dcterms:created xsi:type="dcterms:W3CDTF">2015-11-02T11:25:47Z</dcterms:created>
  <dcterms:modified xsi:type="dcterms:W3CDTF">2023-03-17T08:54:57Z</dcterms:modified>
</cp:coreProperties>
</file>